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50C"/>
    <a:srgbClr val="EB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A4C68-4B53-F685-64F4-4BA3347EBAE7}" v="50" dt="2020-05-25T13:30:45.333"/>
    <p1510:client id="{A7A96E9E-06A7-BC89-D845-A203730203A9}" v="57" dt="2020-05-25T12:39:03.701"/>
    <p1510:client id="{CCA6CDC7-C69B-2B0C-1A80-671248308087}" v="185" dt="2020-05-25T12:20:04.568"/>
    <p1510:client id="{D8D00FBF-1ED5-3F04-0AA9-DAA1D3197AF9}" v="635" dt="2020-05-25T15:11:2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UWAGA RODZICE PRZYSZŁYCH PIERWSZOKLASISTÓW!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6763" y="931262"/>
            <a:ext cx="5981818" cy="510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Już</a:t>
            </a:r>
            <a:r>
              <a:rPr lang="en-US" sz="2800" b="1" dirty="0">
                <a:solidFill>
                  <a:srgbClr val="EB650C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tylko</a:t>
            </a:r>
            <a:r>
              <a:rPr lang="en-US" sz="2800" b="1" dirty="0">
                <a:solidFill>
                  <a:srgbClr val="EB650C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tydzień</a:t>
            </a:r>
            <a:r>
              <a:rPr lang="en-US" sz="2800" b="1">
                <a:solidFill>
                  <a:srgbClr val="EB650C"/>
                </a:solidFill>
                <a:latin typeface="Calibri Light"/>
                <a:cs typeface="Calibri Light"/>
              </a:rPr>
              <a:t> do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końca</a:t>
            </a:r>
            <a:r>
              <a:rPr lang="en-US" sz="2800" b="1" dirty="0">
                <a:solidFill>
                  <a:srgbClr val="EB650C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rekrutacji</a:t>
            </a:r>
            <a:r>
              <a:rPr lang="en-US" sz="2800" b="1">
                <a:solidFill>
                  <a:srgbClr val="EB650C"/>
                </a:solidFill>
                <a:latin typeface="Calibri Light"/>
                <a:cs typeface="Calibri Light"/>
              </a:rPr>
              <a:t>.</a:t>
            </a:r>
            <a:r>
              <a:rPr lang="en-US" b="1" dirty="0">
                <a:solidFill>
                  <a:srgbClr val="EB650C"/>
                </a:solidFill>
                <a:latin typeface="Calibri Light"/>
                <a:cs typeface="Calibri Light"/>
              </a:rPr>
              <a:t> </a:t>
            </a:r>
            <a:endParaRPr lang="pl-PL">
              <a:solidFill>
                <a:srgbClr val="EB650C"/>
              </a:solidFill>
              <a:cs typeface="Calibri" panose="020F0502020204030204"/>
            </a:endParaRPr>
          </a:p>
          <a:p>
            <a:endParaRPr lang="en-US" b="1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Od Ciebie zależy, jaki kierunek nadasz </a:t>
            </a:r>
            <a:endParaRPr lang="en-US" sz="28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   edukacji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swojego</a:t>
            </a:r>
            <a:r>
              <a:rPr lang="en-US" sz="2800" b="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dziecka</a:t>
            </a:r>
            <a:r>
              <a:rPr lang="en-US" sz="2800" b="1" dirty="0">
                <a:solidFill>
                  <a:srgbClr val="000000"/>
                </a:solidFill>
                <a:latin typeface="Calibri Light"/>
                <a:cs typeface="Calibri Light"/>
              </a:rPr>
              <a:t>. </a:t>
            </a:r>
            <a:endParaRPr lang="en-US" sz="28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 Light"/>
              <a:cs typeface="Calibri"/>
            </a:endParaRPr>
          </a:p>
          <a:p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Jeśli</a:t>
            </a:r>
            <a:r>
              <a:rPr lang="en-US" sz="2800" b="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chcesz</a:t>
            </a:r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, by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było</a:t>
            </a:r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 ono radosne, bezpieczne, uczyło</a:t>
            </a:r>
            <a:r>
              <a:rPr lang="en-US" sz="2800" b="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się</a:t>
            </a:r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  w </a:t>
            </a:r>
            <a:r>
              <a:rPr lang="en-US" sz="2800" b="1" err="1">
                <a:solidFill>
                  <a:srgbClr val="000000"/>
                </a:solidFill>
                <a:latin typeface="Calibri Light"/>
                <a:cs typeface="Calibri Light"/>
              </a:rPr>
              <a:t>przyjaznej</a:t>
            </a:r>
            <a:r>
              <a:rPr lang="en-US" sz="2800" b="1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alibri Light"/>
                <a:cs typeface="Calibri Light"/>
              </a:rPr>
              <a:t>atmosferze,  </a:t>
            </a:r>
            <a:endParaRPr lang="en-US" sz="2800">
              <a:solidFill>
                <a:srgbClr val="000000"/>
              </a:solidFill>
              <a:latin typeface="Calibri Light"/>
              <a:cs typeface="Calibri Light"/>
            </a:endParaRPr>
          </a:p>
          <a:p>
            <a:r>
              <a:rPr lang="en-US" sz="2800" b="1">
                <a:solidFill>
                  <a:srgbClr val="EB650C"/>
                </a:solidFill>
                <a:latin typeface="Calibri Light"/>
                <a:cs typeface="Calibri Light"/>
              </a:rPr>
              <a:t>powinieneś wybrać</a:t>
            </a:r>
            <a:r>
              <a:rPr lang="en-US" sz="2800" b="1" dirty="0">
                <a:solidFill>
                  <a:srgbClr val="EB650C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naszą</a:t>
            </a:r>
            <a:r>
              <a:rPr lang="en-US" sz="2800" b="1" dirty="0">
                <a:solidFill>
                  <a:srgbClr val="EB650C"/>
                </a:solidFill>
                <a:latin typeface="Calibri Light"/>
                <a:cs typeface="Calibri Light"/>
              </a:rPr>
              <a:t> </a:t>
            </a:r>
            <a:r>
              <a:rPr lang="en-US" sz="2800" b="1" err="1">
                <a:solidFill>
                  <a:srgbClr val="EB650C"/>
                </a:solidFill>
                <a:latin typeface="Calibri Light"/>
                <a:cs typeface="Calibri Light"/>
              </a:rPr>
              <a:t>szkołę</a:t>
            </a:r>
            <a:r>
              <a:rPr lang="en-US" sz="2800" b="1">
                <a:solidFill>
                  <a:srgbClr val="EB650C"/>
                </a:solidFill>
                <a:latin typeface="Calibri Light"/>
                <a:cs typeface="Calibri Light"/>
              </a:rPr>
              <a:t>.</a:t>
            </a:r>
            <a:endParaRPr lang="en-US" sz="2800">
              <a:solidFill>
                <a:srgbClr val="EB650C"/>
              </a:solidFill>
              <a:latin typeface="Calibri Light"/>
              <a:cs typeface="Calibri Ligh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osoba, wewnątrz, grupa, budynek&#10;&#10;Opis wygenerowany przy bardzo wysokim poziomie pewności">
            <a:extLst>
              <a:ext uri="{FF2B5EF4-FFF2-40B4-BE49-F238E27FC236}">
                <a16:creationId xmlns="" xmlns:a16="http://schemas.microsoft.com/office/drawing/2014/main" id="{C8395846-2481-4308-83AD-04BEBE3AA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91" t="31818"/>
          <a:stretch/>
        </p:blipFill>
        <p:spPr>
          <a:xfrm>
            <a:off x="158171" y="345067"/>
            <a:ext cx="12191981" cy="6412292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64233C-2E65-4445-B634-40380C56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25" y="3839550"/>
            <a:ext cx="11637731" cy="2588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/>
              <a:t>Jeszcze tylko tydzień. Dołącz do nas już dziś!</a:t>
            </a:r>
            <a:r>
              <a:rPr lang="en-US" sz="5100" b="1" dirty="0">
                <a:cs typeface="Calibri Light"/>
              </a:rPr>
              <a:t/>
            </a:r>
            <a:br>
              <a:rPr lang="en-US" sz="5100" b="1" dirty="0">
                <a:cs typeface="Calibri Light"/>
              </a:rPr>
            </a:br>
            <a:r>
              <a:rPr lang="en-US" sz="5100" b="1">
                <a:cs typeface="Calibri Light"/>
              </a:rPr>
              <a:t>ZAPRASZAMY</a:t>
            </a:r>
            <a:r>
              <a:rPr lang="en-US" sz="5100" b="1" dirty="0"/>
              <a:t/>
            </a:r>
            <a:br>
              <a:rPr lang="en-US" sz="5100" b="1" dirty="0"/>
            </a:br>
            <a:endParaRPr lang="en-US" sz="51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6">
            <a:extLst>
              <a:ext uri="{FF2B5EF4-FFF2-40B4-BE49-F238E27FC236}">
                <a16:creationId xmlns="" xmlns:a16="http://schemas.microsoft.com/office/drawing/2014/main" id="{63F5877B-98C7-49DD-83AB-0F6F57CB6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wewnątrz, stół, osoba, siedzi&#10;&#10;Opis wygenerowany przy bardzo wysokim poziomie pewności">
            <a:extLst>
              <a:ext uri="{FF2B5EF4-FFF2-40B4-BE49-F238E27FC236}">
                <a16:creationId xmlns="" xmlns:a16="http://schemas.microsoft.com/office/drawing/2014/main" id="{46454C53-7606-45E7-9090-2941B386C2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az 5" descr="Obraz zawierający osoba, wewnątrz, siedzi, zdobione&#10;&#10;Opis wygenerowany przy bardzo wysokim poziomie pewności">
            <a:extLst>
              <a:ext uri="{FF2B5EF4-FFF2-40B4-BE49-F238E27FC236}">
                <a16:creationId xmlns="" xmlns:a16="http://schemas.microsoft.com/office/drawing/2014/main" id="{5AF08E09-0607-44B9-AD7B-FB4B7CE1A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="" xmlns:a16="http://schemas.microsoft.com/office/drawing/2014/main" id="{4EA91930-66BC-4C41-B4F5-C31EB216F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6313CF8F-B436-401E-9575-DE0F8E8B5B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BCFEA4-44C1-4CEC-8F84-2346FFC7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96" y="335982"/>
            <a:ext cx="3034541" cy="18719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cs typeface="Calibri Light"/>
              </a:rPr>
              <a:t>Zajęcia</a:t>
            </a:r>
            <a:r>
              <a:rPr lang="en-US" sz="2400" b="1" dirty="0">
                <a:cs typeface="Calibri Light"/>
              </a:rPr>
              <a:t> </a:t>
            </a:r>
            <a:r>
              <a:rPr lang="en-US" sz="2400" b="1" dirty="0" err="1">
                <a:cs typeface="Calibri Light"/>
              </a:rPr>
              <a:t>edukacyjne</a:t>
            </a:r>
            <a:r>
              <a:rPr lang="en-US" sz="2400" b="1" dirty="0">
                <a:cs typeface="Calibri Light"/>
              </a:rPr>
              <a:t> </a:t>
            </a:r>
            <a:br>
              <a:rPr lang="en-US" sz="2400" b="1" dirty="0">
                <a:cs typeface="Calibri Light"/>
              </a:rPr>
            </a:br>
            <a:r>
              <a:rPr lang="en-US" sz="2400" b="1" dirty="0" err="1">
                <a:cs typeface="Calibri Light"/>
              </a:rPr>
              <a:t>prowadzi</a:t>
            </a:r>
            <a:r>
              <a:rPr lang="en-US" sz="2400" b="1" dirty="0">
                <a:cs typeface="Calibri Light"/>
              </a:rPr>
              <a:t> </a:t>
            </a:r>
            <a:r>
              <a:rPr lang="en-US" sz="2400" b="1" dirty="0" err="1">
                <a:cs typeface="Calibri Light"/>
              </a:rPr>
              <a:t>kompetentnarada</a:t>
            </a:r>
            <a:r>
              <a:rPr lang="en-US" sz="2400" b="1" dirty="0">
                <a:cs typeface="Calibri Light"/>
              </a:rPr>
              <a:t> </a:t>
            </a:r>
            <a:r>
              <a:rPr lang="en-US" sz="2400" b="1" dirty="0" err="1">
                <a:cs typeface="Calibri Light"/>
              </a:rPr>
              <a:t>pedagogiczna</a:t>
            </a:r>
            <a:r>
              <a:rPr lang="en-US" sz="2400" b="1" dirty="0">
                <a:cs typeface="Calibri Light"/>
              </a:rPr>
              <a:t> </a:t>
            </a:r>
            <a:br>
              <a:rPr lang="en-US" sz="2400" b="1" dirty="0">
                <a:cs typeface="Calibri Light"/>
              </a:rPr>
            </a:br>
            <a:r>
              <a:rPr lang="en-US" sz="2400" b="1" dirty="0" err="1">
                <a:cs typeface="Calibri Light"/>
              </a:rPr>
              <a:t>podążająca</a:t>
            </a:r>
            <a:r>
              <a:rPr lang="en-US" sz="2400" b="1" dirty="0">
                <a:cs typeface="Calibri Light"/>
              </a:rPr>
              <a:t> za </a:t>
            </a:r>
            <a:br>
              <a:rPr lang="en-US" sz="2400" b="1" dirty="0">
                <a:cs typeface="Calibri Light"/>
              </a:rPr>
            </a:br>
            <a:r>
              <a:rPr lang="en-US" sz="2400" b="1" dirty="0" err="1">
                <a:cs typeface="Calibri Light"/>
              </a:rPr>
              <a:t>potrzebami</a:t>
            </a:r>
            <a:r>
              <a:rPr lang="en-US" sz="2400" b="1" dirty="0">
                <a:cs typeface="Calibri Light"/>
              </a:rPr>
              <a:t> </a:t>
            </a:r>
            <a:r>
              <a:rPr lang="en-US" sz="2400" b="1" dirty="0" err="1">
                <a:cs typeface="Calibri Light"/>
              </a:rPr>
              <a:t>dziecka</a:t>
            </a:r>
            <a:r>
              <a:rPr lang="en-US" sz="2400" b="1" dirty="0">
                <a:cs typeface="Calibri Light"/>
              </a:rPr>
              <a:t>. </a:t>
            </a:r>
            <a:endParaRPr lang="pl-PL" sz="2400" b="1" dirty="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A38CFE9-C30A-4551-ACCB-D5808FBC39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7EF550F-47CE-4FB2-9DAC-12AD835C8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F53956BE-F1C4-469D-87EC-9E6C01159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529" y="3710284"/>
            <a:ext cx="2847635" cy="2466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alibri Light"/>
                <a:cs typeface="Calibri Light"/>
              </a:rPr>
              <a:t>Dostrzegamy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jego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endParaRPr lang="en-US" sz="2400" b="1" dirty="0">
              <a:latin typeface="Calibri" panose="020F0502020204030204"/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alibri Light"/>
                <a:cs typeface="Calibri Light"/>
              </a:rPr>
              <a:t>zdolności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i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oferujemy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 smtClean="0">
                <a:latin typeface="Calibri Light"/>
                <a:cs typeface="Calibri Light"/>
              </a:rPr>
              <a:t>szereg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zajęć</a:t>
            </a:r>
            <a:r>
              <a:rPr lang="en-US" sz="2400" b="1" dirty="0">
                <a:latin typeface="Calibri Light"/>
                <a:cs typeface="Calibri Light"/>
              </a:rPr>
              <a:t> </a:t>
            </a:r>
            <a:r>
              <a:rPr lang="en-US" sz="2400" b="1" dirty="0" err="1">
                <a:latin typeface="Calibri Light"/>
                <a:cs typeface="Calibri Light"/>
              </a:rPr>
              <a:t>rozwijających</a:t>
            </a:r>
            <a:r>
              <a:rPr lang="en-US" sz="2400" b="1" dirty="0">
                <a:latin typeface="Calibri Light"/>
                <a:cs typeface="Calibri Light"/>
              </a:rPr>
              <a:t> –</a:t>
            </a:r>
            <a:r>
              <a:rPr lang="en-US" sz="2400" b="1" dirty="0" err="1">
                <a:latin typeface="Calibri Light"/>
                <a:cs typeface="Calibri Light"/>
              </a:rPr>
              <a:t>wśród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nich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robotykę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endParaRPr lang="en-US" sz="2400" b="1" dirty="0">
              <a:latin typeface="Calibri" panose="020F0502020204030204"/>
              <a:cs typeface="Calibri" panose="020F05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alibri Light"/>
                <a:cs typeface="Calibri Light"/>
              </a:rPr>
              <a:t>i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programowanie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r>
              <a:rPr lang="en-US" sz="2400" b="1" dirty="0" err="1">
                <a:latin typeface="Calibri Light"/>
                <a:cs typeface="Calibri Light"/>
              </a:rPr>
              <a:t>dla</a:t>
            </a:r>
            <a:r>
              <a:rPr lang="en-US" sz="2400" b="1" dirty="0">
                <a:latin typeface="Calibri Light"/>
                <a:cs typeface="Calibri Light"/>
              </a:rPr>
              <a:t> </a:t>
            </a:r>
            <a:endParaRPr lang="en-US" sz="2400" b="1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alibri Light"/>
                <a:cs typeface="Calibri Light"/>
              </a:rPr>
              <a:t>najmłodszych</a:t>
            </a:r>
            <a:r>
              <a:rPr lang="en-US" sz="2400" b="1" dirty="0">
                <a:latin typeface="Calibri Light"/>
                <a:cs typeface="Calibri Light"/>
              </a:rPr>
              <a:t>.</a:t>
            </a:r>
            <a:endParaRPr lang="en-US" sz="2400" b="1" dirty="0">
              <a:ea typeface="+mn-lt"/>
              <a:cs typeface="+mn-lt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664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zewnętrzne, droga, ciężarówka, autobus&#10;&#10;Opis wygenerowany przy bardzo wysokim poziomie pewności">
            <a:extLst>
              <a:ext uri="{FF2B5EF4-FFF2-40B4-BE49-F238E27FC236}">
                <a16:creationId xmlns="" xmlns:a16="http://schemas.microsoft.com/office/drawing/2014/main" id="{70871B31-5EEB-4674-BE69-DED3AFEFB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87" b="14344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Obraz 7" descr="Obraz zawierający budynek, osoba, dziecko, dziewczynka&#10;&#10;Opis wygenerowany przy bardzo wysokim poziomie pewności">
            <a:extLst>
              <a:ext uri="{FF2B5EF4-FFF2-40B4-BE49-F238E27FC236}">
                <a16:creationId xmlns="" xmlns:a16="http://schemas.microsoft.com/office/drawing/2014/main" id="{7E304247-80E4-489C-9180-D9334F1F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900" b="3831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3" name="Obraz 3" descr="Obraz zawierający budynek, osoba, zewnętrzne, grupa&#10;&#10;Opis wygenerowany przy bardzo wysokim poziomie pewności">
            <a:extLst>
              <a:ext uri="{FF2B5EF4-FFF2-40B4-BE49-F238E27FC236}">
                <a16:creationId xmlns="" xmlns:a16="http://schemas.microsoft.com/office/drawing/2014/main" id="{99781812-BF03-454F-93BA-DC7891F7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119" b="136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4" name="Obraz 4" descr="Obraz zawierający osoba, budynek, sufit, kobieta&#10;&#10;Opis wygenerowany przy bardzo wysokim poziomie pewności">
            <a:extLst>
              <a:ext uri="{FF2B5EF4-FFF2-40B4-BE49-F238E27FC236}">
                <a16:creationId xmlns="" xmlns:a16="http://schemas.microsoft.com/office/drawing/2014/main" id="{ADA4D2C6-18C9-4F68-9AF8-2C8F758DEF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854" b="1387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22DF06-399D-4E37-9AA0-CAA1FF51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Organizujemy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uroczystości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klasowe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szkolne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kern="12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400" b="1" kern="12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pl-PL" sz="2400" b="1" dirty="0" smtClean="0">
                <a:solidFill>
                  <a:srgbClr val="080808"/>
                </a:solidFill>
              </a:rPr>
              <a:t>i </a:t>
            </a:r>
            <a:r>
              <a:rPr lang="en-US" sz="2400" b="1" kern="12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charakterze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lokalnym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 </a:t>
            </a:r>
            <a:endParaRPr lang="en-US" sz="2400" b="1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896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wewnątrz, stół, żywność, pomieszczenie&#10;&#10;Opis wygenerowany przy bardzo wysokim poziomie pewności">
            <a:extLst>
              <a:ext uri="{FF2B5EF4-FFF2-40B4-BE49-F238E27FC236}">
                <a16:creationId xmlns="" xmlns:a16="http://schemas.microsoft.com/office/drawing/2014/main" id="{29A5EE4D-2763-4218-B0A2-DE4EBAA0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833" r="-3" b="17514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4" name="Obraz 4" descr="Obraz zawierający wewnątrz, osoba, sport, stojące&#10;&#10;Opis wygenerowany przy bardzo wysokim poziomie pewności">
            <a:extLst>
              <a:ext uri="{FF2B5EF4-FFF2-40B4-BE49-F238E27FC236}">
                <a16:creationId xmlns="" xmlns:a16="http://schemas.microsoft.com/office/drawing/2014/main" id="{8E57F45B-3FF3-48DE-BFA8-29EF375175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722" r="-3" b="974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Obraz 5" descr="Obraz zawierający osoba, stół, wewnątrz, urodziny&#10;&#10;Opis wygenerowany przy bardzo wysokim poziomie pewności">
            <a:extLst>
              <a:ext uri="{FF2B5EF4-FFF2-40B4-BE49-F238E27FC236}">
                <a16:creationId xmlns="" xmlns:a16="http://schemas.microsoft.com/office/drawing/2014/main" id="{89B566A2-E117-4AE8-AD2D-A2A07BD68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797" b="2957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Obraz 2" descr="Obraz zawierający osoba, wewnątrz, grupa, stół&#10;&#10;Opis wygenerowany przy bardzo wysokim poziomie pewności">
            <a:extLst>
              <a:ext uri="{FF2B5EF4-FFF2-40B4-BE49-F238E27FC236}">
                <a16:creationId xmlns="" xmlns:a16="http://schemas.microsoft.com/office/drawing/2014/main" id="{20DF87C0-9EBB-4412-9937-A1E8C1615F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9382" r="1" b="108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2998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wewnątrz, mężczyzna, siedzi&#10;&#10;Opis wygenerowany przy bardzo wysokim poziomie pewności">
            <a:extLst>
              <a:ext uri="{FF2B5EF4-FFF2-40B4-BE49-F238E27FC236}">
                <a16:creationId xmlns="" xmlns:a16="http://schemas.microsoft.com/office/drawing/2014/main" id="{73685D30-65E5-4895-96DE-A284FFD8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679" b="1032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4" name="Obraz 4" descr="Obraz zawierający osoba, wewnątrz, grupa, sport&#10;&#10;Opis wygenerowany przy bardzo wysokim poziomie pewności">
            <a:extLst>
              <a:ext uri="{FF2B5EF4-FFF2-40B4-BE49-F238E27FC236}">
                <a16:creationId xmlns="" xmlns:a16="http://schemas.microsoft.com/office/drawing/2014/main" id="{1FCBAEFF-24BD-49FC-9F1B-10856C29F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Obraz 5" descr="Obraz zawierający wewnątrz, sufit, stół, pomieszczenie&#10;&#10;Opis wygenerowany przy bardzo wysokim poziomie pewności">
            <a:extLst>
              <a:ext uri="{FF2B5EF4-FFF2-40B4-BE49-F238E27FC236}">
                <a16:creationId xmlns="" xmlns:a16="http://schemas.microsoft.com/office/drawing/2014/main" id="{497451A3-6C58-425A-A6E0-713F3E440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616" b="538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3" name="Obraz 3" descr="Obraz zawierający wewnątrz, stół, pomieszczenie, krzesło&#10;&#10;Opis wygenerowany przy bardzo wysokim poziomie pewności">
            <a:extLst>
              <a:ext uri="{FF2B5EF4-FFF2-40B4-BE49-F238E27FC236}">
                <a16:creationId xmlns="" xmlns:a16="http://schemas.microsoft.com/office/drawing/2014/main" id="{D91AD905-B88F-4AF1-B1D0-1F0372CF90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7F26C2-4F69-47D0-BC8F-F69A2DF6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915" y="2488385"/>
            <a:ext cx="4667829" cy="205020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Szkoła</a:t>
            </a:r>
            <a:r>
              <a:rPr lang="en-US" sz="2400" b="1" dirty="0">
                <a:solidFill>
                  <a:srgbClr val="080808"/>
                </a:solidFill>
              </a:rPr>
              <a:t> 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jest </a:t>
            </a:r>
            <a:r>
              <a:rPr lang="en-US" sz="2400" b="1" dirty="0">
                <a:solidFill>
                  <a:srgbClr val="080808"/>
                </a:solidFill>
                <a:cs typeface="Calibri Light"/>
              </a:rPr>
              <a:t/>
            </a:r>
            <a:br>
              <a:rPr lang="en-US" sz="2400" b="1" dirty="0">
                <a:solidFill>
                  <a:srgbClr val="080808"/>
                </a:solidFill>
                <a:cs typeface="Calibri Light"/>
              </a:rPr>
            </a:b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nowocześnie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zaaranżowana</a:t>
            </a:r>
            <a:r>
              <a:rPr lang="en-US" sz="2400" b="1" dirty="0">
                <a:solidFill>
                  <a:srgbClr val="080808"/>
                </a:solidFill>
              </a:rPr>
              <a:t>  </a:t>
            </a:r>
            <a:r>
              <a:rPr lang="en-US" sz="2400" b="1" dirty="0">
                <a:solidFill>
                  <a:srgbClr val="080808"/>
                </a:solidFill>
                <a:cs typeface="Calibri Light"/>
              </a:rPr>
              <a:t/>
            </a:r>
            <a:br>
              <a:rPr lang="en-US" sz="2400" b="1" dirty="0">
                <a:solidFill>
                  <a:srgbClr val="080808"/>
                </a:solidFill>
                <a:cs typeface="Calibri Light"/>
              </a:rPr>
            </a:b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wyposażona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Niemal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każdej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sali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znajduje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tablica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interaktywna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co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pozwala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wykorzystywać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najnowsze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technologie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codziennym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nauczaniu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 </a:t>
            </a:r>
            <a:endParaRPr lang="en-US" sz="2400" b="1" kern="120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392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osoba, wewnątrz, grupa, trzymający&#10;&#10;Opis wygenerowany przy bardzo wysokim poziomie pewności">
            <a:extLst>
              <a:ext uri="{FF2B5EF4-FFF2-40B4-BE49-F238E27FC236}">
                <a16:creationId xmlns="" xmlns:a16="http://schemas.microsoft.com/office/drawing/2014/main" id="{3E00E47E-2F74-43B1-BC6B-D5B0B16AF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986" b="37827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Obraz 6" descr="Obraz zawierający wewnątrz, różny, różne, wiszące&#10;&#10;Opis wygenerowany przy bardzo wysokim poziomie pewności">
            <a:extLst>
              <a:ext uri="{FF2B5EF4-FFF2-40B4-BE49-F238E27FC236}">
                <a16:creationId xmlns="" xmlns:a16="http://schemas.microsoft.com/office/drawing/2014/main" id="{B578CB3D-B386-4323-B746-7AE64AB2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4" name="Obraz 4" descr="Obraz zawierający osoba, wewnątrz, mężczyzna, osoby&#10;&#10;Opis wygenerowany przy bardzo wysokim poziomie pewności">
            <a:extLst>
              <a:ext uri="{FF2B5EF4-FFF2-40B4-BE49-F238E27FC236}">
                <a16:creationId xmlns="" xmlns:a16="http://schemas.microsoft.com/office/drawing/2014/main" id="{05F519C6-B7B1-4B62-A94E-9663C7AF02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3499" b="1529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Obraz 5" descr="Obraz zawierający wewnątrz, sufit, osoba, stół&#10;&#10;Opis wygenerowany przy bardzo wysokim poziomie pewności">
            <a:extLst>
              <a:ext uri="{FF2B5EF4-FFF2-40B4-BE49-F238E27FC236}">
                <a16:creationId xmlns="" xmlns:a16="http://schemas.microsoft.com/office/drawing/2014/main" id="{D49CFC9D-149E-45FB-8CBC-E99D0382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9733" b="526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4F67D3-B86C-4741-B7FD-FD780C42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287103"/>
            <a:ext cx="3618284" cy="242401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err="1">
                <a:solidFill>
                  <a:srgbClr val="080808"/>
                </a:solidFill>
              </a:rPr>
              <a:t>Nasze</a:t>
            </a:r>
            <a:r>
              <a:rPr lang="en-US" sz="2400" b="1" dirty="0">
                <a:solidFill>
                  <a:srgbClr val="080808"/>
                </a:solidFill>
              </a:rPr>
              <a:t> </a:t>
            </a:r>
            <a:r>
              <a:rPr lang="en-US" sz="2400" b="1" dirty="0" err="1">
                <a:solidFill>
                  <a:srgbClr val="080808"/>
                </a:solidFill>
              </a:rPr>
              <a:t>Dzieci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zdobywają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liczne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sukcesy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konkursach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przedmiotowych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turniejach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sportowych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stypendia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najzdolniejszych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 </a:t>
            </a:r>
            <a:endParaRPr lang="en-US" sz="2400" b="1" kern="120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0501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osoba, dziecko, zewnętrzne, trawa&#10;&#10;Opis wygenerowany przy bardzo wysokim poziomie pewności">
            <a:extLst>
              <a:ext uri="{FF2B5EF4-FFF2-40B4-BE49-F238E27FC236}">
                <a16:creationId xmlns="" xmlns:a16="http://schemas.microsoft.com/office/drawing/2014/main" id="{599A312C-31E6-4BF5-848A-86E8CC1E7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110" b="889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6" name="Obraz 6" descr="Obraz zawierający osoba, wewnątrz, dziecko, mały&#10;&#10;Opis wygenerowany przy bardzo wysokim poziomie pewności">
            <a:extLst>
              <a:ext uri="{FF2B5EF4-FFF2-40B4-BE49-F238E27FC236}">
                <a16:creationId xmlns="" xmlns:a16="http://schemas.microsoft.com/office/drawing/2014/main" id="{FB25F56B-D513-418F-8E67-0DA4EBB76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8204" b="19608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4" name="Obraz 4" descr="Obraz zawierający osoba, wewnątrz, grupa, osoby&#10;&#10;Opis wygenerowany przy bardzo wysokim poziomie pewności">
            <a:extLst>
              <a:ext uri="{FF2B5EF4-FFF2-40B4-BE49-F238E27FC236}">
                <a16:creationId xmlns="" xmlns:a16="http://schemas.microsoft.com/office/drawing/2014/main" id="{1C5AD80B-A4C9-42D9-98CA-A85E20526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535" b="19465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3" name="Obraz 5" descr="Obraz zawierający zewnętrzne, osoba, kobieta, osoby&#10;&#10;Opis wygenerowany przy bardzo wysokim poziomie pewności">
            <a:extLst>
              <a:ext uri="{FF2B5EF4-FFF2-40B4-BE49-F238E27FC236}">
                <a16:creationId xmlns="" xmlns:a16="http://schemas.microsoft.com/office/drawing/2014/main" id="{1BB525FD-0275-4261-9EF5-6B5DBCEC7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4194" b="806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DCC566-30EC-482F-AE07-D8177EAC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488385"/>
            <a:ext cx="3618284" cy="18920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Najmłodsi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uczniowie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biorą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udział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licznych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wycieczkach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poznając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bezpośrednio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świat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przyrody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nasze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miasto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 </a:t>
            </a:r>
            <a:endParaRPr lang="en-US" sz="2400" b="1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4258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dziecko, chłopiec, wewnątrz&#10;&#10;Opis wygenerowany przy bardzo wysokim poziomie pewności">
            <a:extLst>
              <a:ext uri="{FF2B5EF4-FFF2-40B4-BE49-F238E27FC236}">
                <a16:creationId xmlns="" xmlns:a16="http://schemas.microsoft.com/office/drawing/2014/main" id="{7FB2E451-BD97-4C6F-A840-B870BDF3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864" b="7867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4" name="Obraz 4" descr="Obraz zawierający osoba, dziecko, wewnątrz, obiekt&#10;&#10;Opis wygenerowany przy bardzo wysokim poziomie pewności">
            <a:extLst>
              <a:ext uri="{FF2B5EF4-FFF2-40B4-BE49-F238E27FC236}">
                <a16:creationId xmlns="" xmlns:a16="http://schemas.microsoft.com/office/drawing/2014/main" id="{340C4C3D-9A70-4DB5-8CE7-531CD2DE4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056" b="267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3" name="Obraz 3" descr="Obraz zawierający stół, osoba, wewnątrz, siedzi&#10;&#10;Opis wygenerowany przy bardzo wysokim poziomie pewności">
            <a:extLst>
              <a:ext uri="{FF2B5EF4-FFF2-40B4-BE49-F238E27FC236}">
                <a16:creationId xmlns="" xmlns:a16="http://schemas.microsoft.com/office/drawing/2014/main" id="{92FE6D48-A3B6-4DEA-9969-84BF64917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5" name="Obraz 5" descr="Obraz zawierający osoba, dziecko, wewnątrz, stół&#10;&#10;Opis wygenerowany przy bardzo wysokim poziomie pewności">
            <a:extLst>
              <a:ext uri="{FF2B5EF4-FFF2-40B4-BE49-F238E27FC236}">
                <a16:creationId xmlns="" xmlns:a16="http://schemas.microsoft.com/office/drawing/2014/main" id="{398F0C43-22D9-4440-8DC2-6E0E627AE2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573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ame 31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A383A74-86DA-4842-BE20-880D3C7C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953" y="1251932"/>
            <a:ext cx="4078358" cy="440809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Uczestniczą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rgbClr val="080808"/>
                </a:solidFill>
              </a:rPr>
              <a:t> </a:t>
            </a:r>
            <a:r>
              <a:rPr lang="en-US" sz="2400" b="1" kern="1200" dirty="0"/>
              <a:t/>
            </a:r>
            <a:br>
              <a:rPr lang="en-US" sz="2400" b="1" kern="1200" dirty="0"/>
            </a:b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 </a:t>
            </a:r>
            <a:r>
              <a:rPr lang="en-US" sz="2400" b="1" dirty="0" err="1">
                <a:solidFill>
                  <a:srgbClr val="080808"/>
                </a:solidFill>
              </a:rPr>
              <a:t>projektach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rgbClr val="080808"/>
                </a:solidFill>
              </a:rPr>
              <a:t/>
            </a:r>
            <a:br>
              <a:rPr lang="en-US" sz="2400" b="1" dirty="0">
                <a:solidFill>
                  <a:srgbClr val="080808"/>
                </a:solidFill>
              </a:rPr>
            </a:b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ogólnopolskich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np</a:t>
            </a:r>
            <a:r>
              <a:rPr lang="en-US" sz="2400" b="1" dirty="0">
                <a:solidFill>
                  <a:srgbClr val="080808"/>
                </a:solidFill>
              </a:rPr>
              <a:t>.: 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,,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Zaprogramuj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przyszłość</a:t>
            </a:r>
            <a:r>
              <a:rPr lang="en-US" sz="2400" b="1" dirty="0">
                <a:solidFill>
                  <a:srgbClr val="080808"/>
                </a:solidFill>
              </a:rPr>
              <a:t>”,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 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Fundacji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Uniwersytet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Dzieci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rgbClr val="080808"/>
                </a:solidFill>
                <a:cs typeface="Calibri Light"/>
              </a:rPr>
              <a:t/>
            </a:r>
            <a:br>
              <a:rPr lang="en-US" sz="2400" b="1" dirty="0">
                <a:solidFill>
                  <a:srgbClr val="080808"/>
                </a:solidFill>
                <a:cs typeface="Calibri Light"/>
              </a:rPr>
            </a:b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wielu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innych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rozwijając</a:t>
            </a:r>
            <a:r>
              <a:rPr lang="en-US" sz="2400" b="1" dirty="0">
                <a:solidFill>
                  <a:srgbClr val="080808"/>
                </a:solidFill>
              </a:rPr>
              <a:t/>
            </a:r>
            <a:br>
              <a:rPr lang="en-US" sz="2400" b="1" dirty="0">
                <a:solidFill>
                  <a:srgbClr val="080808"/>
                </a:solidFill>
              </a:rPr>
            </a:br>
            <a:r>
              <a:rPr lang="en-US" sz="2400" b="1" dirty="0">
                <a:solidFill>
                  <a:srgbClr val="080808"/>
                </a:solidFill>
              </a:rPr>
              <a:t>  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zainteresowania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/>
              <a:t/>
            </a:r>
            <a:br>
              <a:rPr lang="en-US" sz="2400" b="1" kern="1200" dirty="0"/>
            </a:b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zdolności</a:t>
            </a: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 </a:t>
            </a:r>
            <a:endParaRPr lang="en-US" sz="2400" b="1" kern="1200" dirty="0">
              <a:solidFill>
                <a:srgbClr val="080808"/>
              </a:solidFill>
              <a:latin typeface="+mj-lt"/>
              <a:cs typeface="Calibri Light"/>
            </a:endParaRPr>
          </a:p>
          <a:p>
            <a:pPr algn="ctr"/>
            <a:endParaRPr lang="en-US" sz="2400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691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latawiec, kolorowy, trawa, zewnętrzne&#10;&#10;Opis wygenerowany przy bardzo wysokim poziomie pewności">
            <a:extLst>
              <a:ext uri="{FF2B5EF4-FFF2-40B4-BE49-F238E27FC236}">
                <a16:creationId xmlns="" xmlns:a16="http://schemas.microsoft.com/office/drawing/2014/main" id="{8CE2FEEC-D349-463A-A4C5-6BD4BC8CB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9706" b="6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3FA905-762B-4C01-B8C9-2239D170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3" y="144160"/>
            <a:ext cx="4393322" cy="1316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b="1">
                <a:solidFill>
                  <a:srgbClr val="EB650C"/>
                </a:solidFill>
                <a:cs typeface="Calibri Light"/>
              </a:rPr>
              <a:t>W tej szkole nie ma czasu na nudę! </a:t>
            </a:r>
            <a:endParaRPr lang="pl-PL" b="1">
              <a:solidFill>
                <a:srgbClr val="EB650C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FA9FC9-D303-4E35-BA35-F37E878A4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941" y="1774372"/>
            <a:ext cx="5169696" cy="3429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/>
              <a:t>Jeśli</a:t>
            </a:r>
            <a:r>
              <a:rPr lang="en-US" sz="2400" b="1" dirty="0"/>
              <a:t> </a:t>
            </a:r>
            <a:r>
              <a:rPr lang="en-US" sz="2400" b="1" dirty="0" err="1"/>
              <a:t>uczeń</a:t>
            </a:r>
            <a:r>
              <a:rPr lang="en-US" sz="2400" b="1" dirty="0"/>
              <a:t>  </a:t>
            </a:r>
            <a:r>
              <a:rPr lang="en-US" sz="2400" b="1" dirty="0" err="1"/>
              <a:t>chce</a:t>
            </a:r>
            <a:r>
              <a:rPr lang="en-US" sz="2400" b="1" dirty="0"/>
              <a:t> </a:t>
            </a:r>
            <a:r>
              <a:rPr lang="en-US" sz="2400" b="1" dirty="0" err="1"/>
              <a:t>odpocząć</a:t>
            </a:r>
            <a:r>
              <a:rPr lang="en-US" sz="2400" b="1" dirty="0"/>
              <a:t> ma do </a:t>
            </a:r>
            <a:r>
              <a:rPr lang="en-US" sz="2400" b="1" dirty="0" err="1"/>
              <a:t>dyspozycji</a:t>
            </a:r>
            <a:r>
              <a:rPr lang="en-US" sz="2400" b="1" dirty="0"/>
              <a:t> </a:t>
            </a:r>
            <a:r>
              <a:rPr lang="en-US" sz="2400" b="1" dirty="0" err="1"/>
              <a:t>nową</a:t>
            </a:r>
            <a:r>
              <a:rPr lang="en-US" sz="2400" b="1" dirty="0"/>
              <a:t> </a:t>
            </a:r>
            <a:r>
              <a:rPr lang="en-US" sz="2400" b="1" dirty="0" err="1"/>
              <a:t>bibliotekę</a:t>
            </a:r>
            <a:r>
              <a:rPr lang="en-US" sz="2400" b="1" dirty="0"/>
              <a:t>             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świetlicę</a:t>
            </a:r>
            <a:r>
              <a:rPr lang="en-US" sz="2400" b="1" dirty="0"/>
              <a:t>.</a:t>
            </a:r>
            <a:endParaRPr lang="en-US" sz="2400" b="1" dirty="0">
              <a:cs typeface="Calibri"/>
            </a:endParaRPr>
          </a:p>
          <a:p>
            <a:r>
              <a:rPr lang="en-US" sz="2400" b="1" dirty="0" err="1"/>
              <a:t>Korzystamy</a:t>
            </a:r>
            <a:r>
              <a:rPr lang="en-US" sz="2400" b="1" dirty="0"/>
              <a:t> </a:t>
            </a:r>
            <a:r>
              <a:rPr lang="en-US" sz="2400" b="1" dirty="0" err="1"/>
              <a:t>też</a:t>
            </a:r>
            <a:r>
              <a:rPr lang="en-US" sz="2400" b="1" dirty="0"/>
              <a:t> z </a:t>
            </a:r>
            <a:r>
              <a:rPr lang="en-US" sz="2400" b="1" dirty="0" err="1"/>
              <a:t>boiska</a:t>
            </a:r>
            <a:r>
              <a:rPr lang="en-US" sz="2400" b="1" dirty="0" smtClean="0"/>
              <a:t>,</a:t>
            </a:r>
            <a:r>
              <a:rPr lang="en-US" sz="2400" b="1" dirty="0"/>
              <a:t> </a:t>
            </a:r>
            <a:r>
              <a:rPr lang="en-US" sz="2400" b="1" dirty="0" err="1"/>
              <a:t>placu</a:t>
            </a:r>
            <a:r>
              <a:rPr lang="en-US" sz="2400" b="1" dirty="0"/>
              <a:t> </a:t>
            </a:r>
            <a:r>
              <a:rPr lang="en-US" sz="2400" b="1" dirty="0" err="1"/>
              <a:t>zabaw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plenerowej</a:t>
            </a:r>
            <a:r>
              <a:rPr lang="en-US" sz="2400" b="1" dirty="0"/>
              <a:t> </a:t>
            </a:r>
            <a:r>
              <a:rPr lang="en-US" sz="2400" b="1" dirty="0" err="1"/>
              <a:t>siłowni</a:t>
            </a:r>
            <a:r>
              <a:rPr lang="en-US" sz="2400" b="1" dirty="0"/>
              <a:t>.</a:t>
            </a:r>
            <a:endParaRPr lang="en-US" sz="2400" b="1" dirty="0">
              <a:cs typeface="Calibri"/>
            </a:endParaRPr>
          </a:p>
          <a:p>
            <a:r>
              <a:rPr lang="en-US" sz="2400" b="1" dirty="0" err="1"/>
              <a:t>Mamy</a:t>
            </a:r>
            <a:r>
              <a:rPr lang="en-US" sz="2400" b="1" dirty="0"/>
              <a:t> </a:t>
            </a:r>
            <a:r>
              <a:rPr lang="en-US" sz="2400" b="1" dirty="0" err="1"/>
              <a:t>też</a:t>
            </a:r>
            <a:r>
              <a:rPr lang="en-US" sz="2400" b="1" dirty="0"/>
              <a:t> </a:t>
            </a:r>
            <a:r>
              <a:rPr lang="en-US" sz="2400" b="1" dirty="0" err="1"/>
              <a:t>smaczne</a:t>
            </a:r>
            <a:r>
              <a:rPr lang="en-US" sz="2400" b="1" dirty="0"/>
              <a:t>, </a:t>
            </a:r>
            <a:r>
              <a:rPr lang="en-US" sz="2400" b="1" dirty="0" err="1"/>
              <a:t>zdrowe</a:t>
            </a:r>
            <a:r>
              <a:rPr lang="en-US" sz="2400" b="1" dirty="0"/>
              <a:t>, </a:t>
            </a:r>
            <a:r>
              <a:rPr lang="en-US" sz="2400" b="1" dirty="0" err="1"/>
              <a:t>domowe</a:t>
            </a:r>
            <a:r>
              <a:rPr lang="en-US" sz="2400" b="1" dirty="0"/>
              <a:t> </a:t>
            </a:r>
            <a:r>
              <a:rPr lang="en-US" sz="2400" b="1" dirty="0" err="1"/>
              <a:t>obiady</a:t>
            </a:r>
            <a:r>
              <a:rPr lang="en-US" sz="2400" b="1" dirty="0"/>
              <a:t> </a:t>
            </a:r>
            <a:r>
              <a:rPr lang="en-US" sz="2400" b="1" dirty="0" err="1"/>
              <a:t>przygotowywane</a:t>
            </a:r>
            <a:r>
              <a:rPr lang="en-US" sz="2400" b="1" dirty="0"/>
              <a:t> w </a:t>
            </a:r>
            <a:r>
              <a:rPr lang="en-US" sz="2400" b="1" dirty="0" err="1"/>
              <a:t>szkolnej</a:t>
            </a:r>
            <a:r>
              <a:rPr lang="en-US" sz="2400" b="1" dirty="0"/>
              <a:t> </a:t>
            </a:r>
            <a:r>
              <a:rPr lang="en-US" sz="2400" b="1" dirty="0" err="1"/>
              <a:t>stołówce</a:t>
            </a:r>
            <a:r>
              <a:rPr lang="en-US" sz="2400" b="1" dirty="0"/>
              <a:t>.</a:t>
            </a:r>
            <a:endParaRPr lang="en-US" sz="2400" b="1" dirty="0">
              <a:cs typeface="Calibri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28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</Words>
  <Application>Microsoft Office PowerPoint</Application>
  <PresentationFormat>Niestandardowy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UWAGA RODZICE PRZYSZŁYCH PIERWSZOKLASISTÓW!</vt:lpstr>
      <vt:lpstr>Zajęcia edukacyjne  prowadzi kompetentnarada pedagogiczna  podążająca za  potrzebami dziecka. </vt:lpstr>
      <vt:lpstr>Organizujemy uroczystości klasowe, szkolne  i o charakterze lokalnym. </vt:lpstr>
      <vt:lpstr>Prezentacja programu PowerPoint</vt:lpstr>
      <vt:lpstr>Szkoła jest  nowocześnie zaaranżowana   i  wyposażona. Niemal w każdej sali znajduje się tablica interaktywna, co pozwala wykorzystywać najnowsze technologie w codziennym nauczaniu. </vt:lpstr>
      <vt:lpstr>Nasze Dzieci zdobywają liczne sukcesy w konkursach przedmiotowych, turniejach sportowych i stypendia dla najzdolniejszych. </vt:lpstr>
      <vt:lpstr>Najmłodsi uczniowie biorą udział w licznych wycieczkach poznając bezpośrednio świat przyrody i nasze miasto. </vt:lpstr>
      <vt:lpstr>Uczestniczą   w projektach  ogólnopolskich np.: ,,Zaprogramuj przyszłość”,  Fundacji Uniwersytet Dzieci  i wielu innych rozwijając   zainteresowania  i zdolności.  </vt:lpstr>
      <vt:lpstr>W tej szkole nie ma czasu na nudę! </vt:lpstr>
      <vt:lpstr>Jeszcze tylko tydzień. Dołącz do nas już dziś! ZAPRASZAMY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Dyrektor</cp:lastModifiedBy>
  <cp:revision>468</cp:revision>
  <dcterms:created xsi:type="dcterms:W3CDTF">2020-05-25T11:55:09Z</dcterms:created>
  <dcterms:modified xsi:type="dcterms:W3CDTF">2020-05-26T07:51:12Z</dcterms:modified>
</cp:coreProperties>
</file>